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776" r:id="rId2"/>
    <p:sldId id="733" r:id="rId3"/>
    <p:sldId id="828" r:id="rId4"/>
    <p:sldId id="818" r:id="rId5"/>
    <p:sldId id="829" r:id="rId6"/>
    <p:sldId id="830" r:id="rId7"/>
    <p:sldId id="767" r:id="rId8"/>
    <p:sldId id="752" r:id="rId9"/>
    <p:sldId id="845" r:id="rId10"/>
    <p:sldId id="846" r:id="rId11"/>
    <p:sldId id="847" r:id="rId12"/>
    <p:sldId id="856" r:id="rId13"/>
    <p:sldId id="820" r:id="rId14"/>
    <p:sldId id="821" r:id="rId15"/>
    <p:sldId id="824" r:id="rId16"/>
    <p:sldId id="822" r:id="rId17"/>
    <p:sldId id="823" r:id="rId18"/>
    <p:sldId id="819" r:id="rId19"/>
    <p:sldId id="764" r:id="rId20"/>
    <p:sldId id="844" r:id="rId21"/>
    <p:sldId id="825" r:id="rId22"/>
    <p:sldId id="858" r:id="rId23"/>
    <p:sldId id="859" r:id="rId24"/>
    <p:sldId id="860" r:id="rId25"/>
    <p:sldId id="729" r:id="rId26"/>
    <p:sldId id="747" r:id="rId27"/>
    <p:sldId id="1070" r:id="rId28"/>
    <p:sldId id="1071" r:id="rId29"/>
    <p:sldId id="765" r:id="rId30"/>
    <p:sldId id="768" r:id="rId31"/>
    <p:sldId id="766" r:id="rId32"/>
    <p:sldId id="769" r:id="rId33"/>
    <p:sldId id="774" r:id="rId34"/>
    <p:sldId id="746" r:id="rId35"/>
    <p:sldId id="826" r:id="rId36"/>
    <p:sldId id="10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816"/>
    <p:restoredTop sz="78435"/>
  </p:normalViewPr>
  <p:slideViewPr>
    <p:cSldViewPr snapToGrid="0" snapToObjects="1">
      <p:cViewPr varScale="1">
        <p:scale>
          <a:sx n="55" d="100"/>
          <a:sy n="55" d="100"/>
        </p:scale>
        <p:origin x="192"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1:52.177"/>
    </inkml:context>
    <inkml:brush xml:id="br0">
      <inkml:brushProperty name="width" value="0.09071" units="cm"/>
      <inkml:brushProperty name="height" value="0.09071" units="cm"/>
      <inkml:brushProperty name="color" value="#FF0000"/>
    </inkml:brush>
  </inkml:definitions>
  <inkml:trace contextRef="#ctx0" brushRef="#br0">15797 10387 15178,'0'-31'-2698,"8"12"2788,-5 10-90,5 0 450,-8 7 359,0-7 91,0 9 2428,0 0-8815,0 9 5487,-9-7 0,7 7 0,-6-9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2:10.709"/>
    </inkml:context>
    <inkml:brush xml:id="br0">
      <inkml:brushProperty name="width" value="0.09071" units="cm"/>
      <inkml:brushProperty name="height" value="0.09071" units="cm"/>
      <inkml:brushProperty name="color" value="#FF0000"/>
    </inkml:brush>
  </inkml:definitions>
  <inkml:trace contextRef="#ctx0" brushRef="#br0">11073 13464 8612,'0'-11'7016,"0"2"-5757,0 9 630,0 0-1619,0 9-270,-8-16-90,5 14-90,-5-16 180,8 9 90,0 0 0,8 0 90,-5 0 90,5-8 0,-8 5 0,0-14-90,0 15-91,0-7-268,0 9 89,0 9 0,-8-16-990,5 22-4047,-5-12 5127,8 25 0,0-15 0,0 4 0</inkml:trace>
  <inkml:trace contextRef="#ctx0" brushRef="#br0" timeOffset="408">11034 13483 16258,'-20'0'2158,"10"18"-1528,1 21-270,-9 5-315,12-12 0,-1 1 45,-6-8 0,-2 0-450,-5 25-1259,1-11-2789,-1-28 4408,9-4 0,3-16 0,8 9 0</inkml:trace>
  <inkml:trace contextRef="#ctx0" brushRef="#br0" timeOffset="665">11054 13523 15088,'11'-11'3239,"6"20"-2790,-6 12-89,9 27-360,-1 2 180,1 0-450,-9-2-1619,6-17-4317,-15-3 6206,7-17 0,-9-2 0,0-9 0</inkml:trace>
  <inkml:trace contextRef="#ctx0" brushRef="#br0" timeOffset="856">11093 13425 15898,'0'30'1439,"0"-10"-1349,9-3-90,10-15-360,12 7-2248,8-9 2608,-8 0 0,-12 0 0,-10 0 0</inkml:trace>
  <inkml:trace contextRef="#ctx0" brushRef="#br0" timeOffset="1056">11387 13464 16348,'28'0'3688,"3"0"-3509,8-9-179,9 7-719,-15-7-1440,12 1-2878,-23-3 5037,-2-9 0,-12 9 0,-8 2 0</inkml:trace>
  <inkml:trace contextRef="#ctx0" brushRef="#br0" timeOffset="1289">11093 13327 18686,'30'-20'90,"-1"0"-1619,-10-8-3148,-8-2 4677,-2-1 0,-9 12 0,0 10 0</inkml:trace>
  <inkml:trace contextRef="#ctx0" brushRef="#br0" timeOffset="1539">11152 13425 9781,'-31'0'1889,"3"0"-449,-1-9 358,8 7-358,-25-7-541,13 9-539,-15 0-270,9 0-450,0 0-2968,9-9 3328,10 16 0,11-14 0,9 16 0</inkml:trace>
  <inkml:trace contextRef="#ctx0" brushRef="#br0" timeOffset="1797">11269 13248 16528,'51'0'-180,"-23"-3"0,0-2-3418,22-6 3598,0-9 0,-19 9 0,-14 3 0</inkml:trace>
  <inkml:trace contextRef="#ctx0" brushRef="#br0" timeOffset="1965">11387 13170 18237,'-20'2'-1080,"9"5"-4587,3-34 5667,8 14 0,0-6 0,0 10 0</inkml:trace>
  <inkml:trace contextRef="#ctx0" brushRef="#br0" timeOffset="2189">11112 13189 14189,'-39'29'1889,"0"-7"-1979,9-12 270,10-3 180,11-16-540,9 18 90,-8-16-1619,5 14-3238,-14-24 4947,6 6 0,0 0 0,2 2 0</inkml:trace>
  <inkml:trace contextRef="#ctx0" brushRef="#br0" timeOffset="2480">10936 13268 8252,'0'-20'6746,"-9"-8"-5936,7 24-270,-15-20-181,15 39-269,2 5 180,19 12-270,-4-3 0,1-1 0,14 4-855,-11-8 1,-1-2-7961,4 0 8815,-2 6 0,-12-17 0,-8-2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3:15.215"/>
    </inkml:context>
    <inkml:brush xml:id="br0">
      <inkml:brushProperty name="width" value="0.09071" units="cm"/>
      <inkml:brushProperty name="height" value="0.09071" units="cm"/>
      <inkml:brushProperty name="color" value="#FF0000"/>
    </inkml:brush>
  </inkml:definitions>
  <inkml:trace contextRef="#ctx0" brushRef="#br0">11465 10289 13559,'9'-11'990,"11"2"-720,10 9-91,9 9 91,9-7-270,-19 3 0,1-1 45,0-4 0,1 0-45,7-1 0,0 2 0,2 3 0,-1 1-497,1-5 1,0 2 496,8 6 0,0 1 45,-7-8 0,-1 0-45,8 7 0,0 2 45,-7-5 0,-2 1 0,1 3 0,-1 1 90,-1-4 0,0-1 0,-7 4 0,-1 0 45,0-4 0,-1 0-90,18 6 90,-7-2-1,-1 0-179,-9-7 90,-1 7-90,-10-9-1169,-8 0-3775,-2 0 4944,-9 0 0,0 0 0,0 0 0</inkml:trace>
  <inkml:trace contextRef="#ctx0" brushRef="#br0" timeOffset="717">11524 10152 10411,'39'0'2699,"9"0"-2340,-19 0 1,1 0-225,4 0 0,2 0 90,7 0 0,1 0-1132,0 0 1,1 0 951,4 0 0,0 0-45,4 0 0,1 0 0,1 0 0,-1 0 90,0 0 0,1 0-90,-14 0 0,1 0 0,-1 0 0,10-1 0,0 2-367,-10 1 1,2 2 0,-2-2 456,9-1 0,0 1-135,3 2 0,0 0-24,-7-3 0,-2-2 159,0 1 0,-1 0-90,-8 1 0,-1-2 0,-4-3 0,-1 0 0,19 1 180,-9-14 924,-8 15-564,-12-7 976,-10 9-1156,-9 0-7937,0 0 7577,-18 17 0,14-12 0,-14 12 0</inkml:trace>
  <inkml:trace contextRef="#ctx0" brushRef="#br0" timeOffset="1374">11583 10387 12750,'19'-22'2248,"19"5"-1888,3 17-180,-13 8 0,3 1-135,6-3 0,2 1-943,1 11 0,1 1 1078,11-8 0,3 0-30,-20 1 0,1 1 0,1-1-60,7-4 0,2-2 0,0 2-455,-3 4 0,0 1 0,1-1 365,2-4 0,0-2 0,-1 2 29,1 3 1,-1 2 0,-1 0 30,-3-4 0,-1 1 0,-1 1-30,1 4 0,-1 2 0,0-1 135,-3-5 1,0-1 0,-2 2-121,16 11 0,-2-1-45,1-9 0,0-4 45,1 1 0,-2 0-45,-2 0 0,-2-3 0,-4-5 0,-2-2 0,-8 4 0,-1 1 90,19 4-180,-18-7 180,-10 7 939,-12-1-1119,-8-5-877,0 5 967,0-16 0,0 5 0,0-5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20</a:t>
            </a:fld>
            <a:endParaRPr lang="en-US"/>
          </a:p>
        </p:txBody>
      </p:sp>
    </p:spTree>
    <p:extLst>
      <p:ext uri="{BB962C8B-B14F-4D97-AF65-F5344CB8AC3E}">
        <p14:creationId xmlns:p14="http://schemas.microsoft.com/office/powerpoint/2010/main" val="39837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132592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298977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142914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question we sought out to tackle:</a:t>
            </a:r>
          </a:p>
          <a:p>
            <a:r>
              <a:rPr lang="en-US" dirty="0"/>
              <a:t>How can we characterize spatial gene expression heterogeneity within cell-types in tissues?</a:t>
            </a:r>
          </a:p>
          <a:p>
            <a:r>
              <a:rPr lang="en-US" dirty="0"/>
              <a:t>And we were particular interested in developing an approach that was robust to the nonuniform density of cells within tissues</a:t>
            </a:r>
          </a:p>
          <a:p>
            <a:r>
              <a:rPr lang="en-US" dirty="0"/>
              <a:t>Such that we don’t mistake spatial variations in cell density for spatial variations in gene expression</a:t>
            </a:r>
          </a:p>
          <a:p>
            <a:endParaRPr lang="en-US" dirty="0"/>
          </a:p>
          <a:p>
            <a:r>
              <a:rPr lang="en-US" dirty="0"/>
              <a:t>So we developed an approach </a:t>
            </a:r>
            <a:r>
              <a:rPr lang="en-US"/>
              <a:t>called MERINGUE </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253894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338161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28</a:t>
            </a:fld>
            <a:endParaRPr lang="en-US"/>
          </a:p>
        </p:txBody>
      </p:sp>
    </p:spTree>
    <p:extLst>
      <p:ext uri="{BB962C8B-B14F-4D97-AF65-F5344CB8AC3E}">
        <p14:creationId xmlns:p14="http://schemas.microsoft.com/office/powerpoint/2010/main" val="1623800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29</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30</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31</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32</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33</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34</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35</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15798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8</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9</a:t>
            </a:fld>
            <a:endParaRPr lang="en-US"/>
          </a:p>
        </p:txBody>
      </p:sp>
    </p:spTree>
    <p:extLst>
      <p:ext uri="{BB962C8B-B14F-4D97-AF65-F5344CB8AC3E}">
        <p14:creationId xmlns:p14="http://schemas.microsoft.com/office/powerpoint/2010/main" val="223518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10</a:t>
            </a:fld>
            <a:endParaRPr lang="en-US"/>
          </a:p>
        </p:txBody>
      </p:sp>
    </p:spTree>
    <p:extLst>
      <p:ext uri="{BB962C8B-B14F-4D97-AF65-F5344CB8AC3E}">
        <p14:creationId xmlns:p14="http://schemas.microsoft.com/office/powerpoint/2010/main" val="8659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11</a:t>
            </a:fld>
            <a:endParaRPr lang="en-US"/>
          </a:p>
        </p:txBody>
      </p:sp>
    </p:spTree>
    <p:extLst>
      <p:ext uri="{BB962C8B-B14F-4D97-AF65-F5344CB8AC3E}">
        <p14:creationId xmlns:p14="http://schemas.microsoft.com/office/powerpoint/2010/main" val="321880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12</a:t>
            </a:fld>
            <a:endParaRPr lang="en-US"/>
          </a:p>
        </p:txBody>
      </p:sp>
    </p:spTree>
    <p:extLst>
      <p:ext uri="{BB962C8B-B14F-4D97-AF65-F5344CB8AC3E}">
        <p14:creationId xmlns:p14="http://schemas.microsoft.com/office/powerpoint/2010/main" val="405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19</a:t>
            </a:fld>
            <a:endParaRPr lang="en-US"/>
          </a:p>
        </p:txBody>
      </p:sp>
    </p:spTree>
    <p:extLst>
      <p:ext uri="{BB962C8B-B14F-4D97-AF65-F5344CB8AC3E}">
        <p14:creationId xmlns:p14="http://schemas.microsoft.com/office/powerpoint/2010/main" val="2561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1/1/26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7.tiff"/><Relationship Id="rId7" Type="http://schemas.openxmlformats.org/officeDocument/2006/relationships/customXml" Target="../ink/ink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4.png"/><Relationship Id="rId4" Type="http://schemas.openxmlformats.org/officeDocument/2006/relationships/image" Target="../media/image33.tiff"/></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6.tiff"/><Relationship Id="rId4" Type="http://schemas.openxmlformats.org/officeDocument/2006/relationships/image" Target="../media/image35.tiff"/></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43.tiff"/></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l="-1" t="17716" r="1364"/>
          <a:stretch/>
        </p:blipFill>
        <p:spPr>
          <a:xfrm>
            <a:off x="3199085" y="2967081"/>
            <a:ext cx="5748971" cy="3296228"/>
          </a:xfrm>
          <a:prstGeom prst="rect">
            <a:avLst/>
          </a:prstGeom>
        </p:spPr>
      </p:pic>
      <p:sp>
        <p:nvSpPr>
          <p:cNvPr id="4" name="TextBox 3">
            <a:extLst>
              <a:ext uri="{FF2B5EF4-FFF2-40B4-BE49-F238E27FC236}">
                <a16:creationId xmlns:a16="http://schemas.microsoft.com/office/drawing/2014/main" id="{B609C0E0-541D-AB92-A220-4C5AA29AC6D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01E82592-A5A3-7BC6-D42F-3B8DCCBDDE8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33413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7" name="Content Placeholder 3">
            <a:extLst>
              <a:ext uri="{FF2B5EF4-FFF2-40B4-BE49-F238E27FC236}">
                <a16:creationId xmlns:a16="http://schemas.microsoft.com/office/drawing/2014/main" id="{707A5613-3D06-7809-8BFB-82F9865895A9}"/>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l="1" r="67104"/>
          <a:stretch/>
        </p:blipFill>
        <p:spPr>
          <a:xfrm>
            <a:off x="3461656" y="2868952"/>
            <a:ext cx="2842755" cy="3374010"/>
          </a:xfrm>
          <a:prstGeom prst="rect">
            <a:avLst/>
          </a:prstGeom>
        </p:spPr>
      </p:pic>
      <p:sp>
        <p:nvSpPr>
          <p:cNvPr id="14" name="Rectangle 13">
            <a:extLst>
              <a:ext uri="{FF2B5EF4-FFF2-40B4-BE49-F238E27FC236}">
                <a16:creationId xmlns:a16="http://schemas.microsoft.com/office/drawing/2014/main" id="{C4097BA0-B191-15A3-352A-67918AFBA244}"/>
              </a:ext>
            </a:extLst>
          </p:cNvPr>
          <p:cNvSpPr/>
          <p:nvPr/>
        </p:nvSpPr>
        <p:spPr>
          <a:xfrm>
            <a:off x="4181238" y="1625110"/>
            <a:ext cx="1914762"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3BD89D-C5B3-A7C8-121C-3C8716C9ECD7}"/>
              </a:ext>
            </a:extLst>
          </p:cNvPr>
          <p:cNvSpPr/>
          <p:nvPr/>
        </p:nvSpPr>
        <p:spPr>
          <a:xfrm>
            <a:off x="5793313" y="297327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D82A5-D823-D2D7-061A-39E7E86B38C0}"/>
              </a:ext>
            </a:extLst>
          </p:cNvPr>
          <p:cNvPicPr>
            <a:picLocks noChangeAspect="1"/>
          </p:cNvPicPr>
          <p:nvPr/>
        </p:nvPicPr>
        <p:blipFill>
          <a:blip r:embed="rId5"/>
          <a:stretch>
            <a:fillRect/>
          </a:stretch>
        </p:blipFill>
        <p:spPr>
          <a:xfrm>
            <a:off x="2335213" y="3554943"/>
            <a:ext cx="977900" cy="1981200"/>
          </a:xfrm>
          <a:prstGeom prst="rect">
            <a:avLst/>
          </a:prstGeom>
        </p:spPr>
      </p:pic>
      <p:sp>
        <p:nvSpPr>
          <p:cNvPr id="3" name="TextBox 2">
            <a:extLst>
              <a:ext uri="{FF2B5EF4-FFF2-40B4-BE49-F238E27FC236}">
                <a16:creationId xmlns:a16="http://schemas.microsoft.com/office/drawing/2014/main" id="{79B2DCF6-039F-381B-2D85-B34B6E12A484}"/>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18480C44-E033-73CB-A4DE-197F3B05D8F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83749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40A46D7B-36CE-6E26-7368-BE3DEE83066B}"/>
              </a:ext>
            </a:extLst>
          </p:cNvPr>
          <p:cNvPicPr>
            <a:picLocks noChangeAspect="1"/>
          </p:cNvPicPr>
          <p:nvPr/>
        </p:nvPicPr>
        <p:blipFill>
          <a:blip r:embed="rId4"/>
          <a:stretch>
            <a:fillRect/>
          </a:stretch>
        </p:blipFill>
        <p:spPr>
          <a:xfrm>
            <a:off x="2335213" y="3554943"/>
            <a:ext cx="977900" cy="1981200"/>
          </a:xfrm>
          <a:prstGeom prst="rect">
            <a:avLst/>
          </a:prstGeom>
        </p:spPr>
      </p:pic>
      <p:pic>
        <p:nvPicPr>
          <p:cNvPr id="11" name="Content Placeholder 3">
            <a:extLst>
              <a:ext uri="{FF2B5EF4-FFF2-40B4-BE49-F238E27FC236}">
                <a16:creationId xmlns:a16="http://schemas.microsoft.com/office/drawing/2014/main" id="{85DF7119-6493-69F3-8BF5-1BCAEED05F09}"/>
              </a:ext>
            </a:extLst>
          </p:cNvPr>
          <p:cNvPicPr>
            <a:picLocks noChangeAspect="1"/>
          </p:cNvPicPr>
          <p:nvPr/>
        </p:nvPicPr>
        <p:blipFill rotWithShape="1">
          <a:blip r:embed="rId5">
            <a:alphaModFix/>
            <a:extLst>
              <a:ext uri="{28A0092B-C50C-407E-A947-70E740481C1C}">
                <a14:useLocalDpi xmlns:a14="http://schemas.microsoft.com/office/drawing/2010/main"/>
              </a:ext>
            </a:extLst>
          </a:blip>
          <a:srcRect l="65920" r="1339"/>
          <a:stretch/>
        </p:blipFill>
        <p:spPr>
          <a:xfrm>
            <a:off x="3513349" y="2856777"/>
            <a:ext cx="2851479" cy="3400296"/>
          </a:xfrm>
          <a:prstGeom prst="rect">
            <a:avLst/>
          </a:prstGeom>
        </p:spPr>
      </p:pic>
      <p:sp>
        <p:nvSpPr>
          <p:cNvPr id="12" name="Rectangle 11">
            <a:extLst>
              <a:ext uri="{FF2B5EF4-FFF2-40B4-BE49-F238E27FC236}">
                <a16:creationId xmlns:a16="http://schemas.microsoft.com/office/drawing/2014/main" id="{54A820BE-D036-1BCD-630F-80BC6D1AC179}"/>
              </a:ext>
            </a:extLst>
          </p:cNvPr>
          <p:cNvSpPr/>
          <p:nvPr/>
        </p:nvSpPr>
        <p:spPr>
          <a:xfrm>
            <a:off x="5661102" y="290923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4480F-6429-3DE0-A638-4B543A5EB3A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11C73E88-0FBB-B7DF-D729-859EDDABCBC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43422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402555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324166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86925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202248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78725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p:spTree>
    <p:extLst>
      <p:ext uri="{BB962C8B-B14F-4D97-AF65-F5344CB8AC3E}">
        <p14:creationId xmlns:p14="http://schemas.microsoft.com/office/powerpoint/2010/main" val="214782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9CBFC7-48C7-7F0C-B9A5-698768916607}"/>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gene is not spatially variable</a:t>
            </a:r>
            <a:endParaRPr lang="en-US" sz="2500" i="1" baseline="-25000">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gene is spatially variable</a:t>
            </a:r>
            <a:endParaRPr lang="en-US" sz="2500" i="1" baseline="-25000">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BE7A56AA-B61A-9BD6-C0B7-F3CC467E212D}"/>
              </a:ext>
            </a:extLst>
          </p:cNvPr>
          <p:cNvGrpSpPr/>
          <p:nvPr/>
        </p:nvGrpSpPr>
        <p:grpSpPr>
          <a:xfrm>
            <a:off x="3665830" y="2403448"/>
            <a:ext cx="5106983" cy="3431367"/>
            <a:chOff x="6246817" y="2403448"/>
            <a:chExt cx="5106983" cy="3431367"/>
          </a:xfrm>
        </p:grpSpPr>
        <p:pic>
          <p:nvPicPr>
            <p:cNvPr id="13" name="Picture 12">
              <a:extLst>
                <a:ext uri="{FF2B5EF4-FFF2-40B4-BE49-F238E27FC236}">
                  <a16:creationId xmlns:a16="http://schemas.microsoft.com/office/drawing/2014/main" id="{23AE7FF9-7C35-DE86-D789-02A28E89644A}"/>
                </a:ext>
              </a:extLst>
            </p:cNvPr>
            <p:cNvPicPr>
              <a:picLocks noChangeAspect="1"/>
            </p:cNvPicPr>
            <p:nvPr/>
          </p:nvPicPr>
          <p:blipFill rotWithShape="1">
            <a:blip r:embed="rId3"/>
            <a:srcRect t="13032" b="11193"/>
            <a:stretch/>
          </p:blipFill>
          <p:spPr>
            <a:xfrm>
              <a:off x="6246817" y="2524298"/>
              <a:ext cx="5106983" cy="3310517"/>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AAE6144E-787A-26E4-E530-1C500E3A6C20}"/>
                </a:ext>
              </a:extLst>
            </p:cNvPr>
            <p:cNvPicPr>
              <a:picLocks noChangeAspect="1"/>
            </p:cNvPicPr>
            <p:nvPr/>
          </p:nvPicPr>
          <p:blipFill>
            <a:blip r:embed="rId4"/>
            <a:stretch>
              <a:fillRect/>
            </a:stretch>
          </p:blipFill>
          <p:spPr>
            <a:xfrm>
              <a:off x="8759848" y="5445408"/>
              <a:ext cx="473233" cy="299937"/>
            </a:xfrm>
            <a:prstGeom prst="rect">
              <a:avLst/>
            </a:prstGeom>
          </p:spPr>
        </p:pic>
        <p:pic>
          <p:nvPicPr>
            <p:cNvPr id="15" name="Picture 14" descr="A white letter on a black background&#10;&#10;Description automatically generated">
              <a:extLst>
                <a:ext uri="{FF2B5EF4-FFF2-40B4-BE49-F238E27FC236}">
                  <a16:creationId xmlns:a16="http://schemas.microsoft.com/office/drawing/2014/main" id="{826D78E4-5A45-5184-5F2D-E54059ABEE46}"/>
                </a:ext>
              </a:extLst>
            </p:cNvPr>
            <p:cNvPicPr>
              <a:picLocks noChangeAspect="1"/>
            </p:cNvPicPr>
            <p:nvPr/>
          </p:nvPicPr>
          <p:blipFill>
            <a:blip r:embed="rId5"/>
            <a:stretch>
              <a:fillRect/>
            </a:stretch>
          </p:blipFill>
          <p:spPr>
            <a:xfrm>
              <a:off x="9112185" y="4237073"/>
              <a:ext cx="349450" cy="384395"/>
            </a:xfrm>
            <a:prstGeom prst="rect">
              <a:avLst/>
            </a:prstGeom>
          </p:spPr>
        </p:pic>
        <p:cxnSp>
          <p:nvCxnSpPr>
            <p:cNvPr id="16" name="Straight Connector 15">
              <a:extLst>
                <a:ext uri="{FF2B5EF4-FFF2-40B4-BE49-F238E27FC236}">
                  <a16:creationId xmlns:a16="http://schemas.microsoft.com/office/drawing/2014/main" id="{83CA1575-BAF2-2133-B9B6-5B3668F4A0B0}"/>
                </a:ext>
              </a:extLst>
            </p:cNvPr>
            <p:cNvCxnSpPr>
              <a:cxnSpLocks/>
            </p:cNvCxnSpPr>
            <p:nvPr/>
          </p:nvCxnSpPr>
          <p:spPr>
            <a:xfrm flipV="1">
              <a:off x="9521010" y="2808678"/>
              <a:ext cx="0" cy="2492540"/>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C9A9EC1-9169-E360-613E-833D48937393}"/>
                </a:ext>
              </a:extLst>
            </p:cNvPr>
            <p:cNvSpPr txBox="1"/>
            <p:nvPr/>
          </p:nvSpPr>
          <p:spPr>
            <a:xfrm>
              <a:off x="8887278" y="2403448"/>
              <a:ext cx="1281120" cy="369332"/>
            </a:xfrm>
            <a:prstGeom prst="rect">
              <a:avLst/>
            </a:prstGeom>
            <a:noFill/>
          </p:spPr>
          <p:txBody>
            <a:bodyPr wrap="none" rtlCol="0">
              <a:spAutoFit/>
            </a:bodyPr>
            <a:lstStyle/>
            <a:p>
              <a:r>
                <a:rPr lang="en-US" b="1">
                  <a:solidFill>
                    <a:srgbClr val="0070C0"/>
                  </a:solidFill>
                  <a:latin typeface="Times New Roman" panose="02020603050405020304" pitchFamily="18" charset="0"/>
                  <a:cs typeface="Times New Roman" panose="02020603050405020304" pitchFamily="18" charset="0"/>
                </a:rPr>
                <a:t>Observed </a:t>
              </a:r>
              <a:r>
                <a:rPr lang="en-US" b="1" i="1">
                  <a:solidFill>
                    <a:srgbClr val="0070C0"/>
                  </a:solidFill>
                  <a:latin typeface="Times New Roman" panose="02020603050405020304" pitchFamily="18" charset="0"/>
                  <a:cs typeface="Times New Roman" panose="02020603050405020304" pitchFamily="18" charset="0"/>
                </a:rPr>
                <a:t>I</a:t>
              </a:r>
            </a:p>
          </p:txBody>
        </p:sp>
      </p:grpSp>
      <p:sp>
        <p:nvSpPr>
          <p:cNvPr id="2" name="TextBox 1">
            <a:extLst>
              <a:ext uri="{FF2B5EF4-FFF2-40B4-BE49-F238E27FC236}">
                <a16:creationId xmlns:a16="http://schemas.microsoft.com/office/drawing/2014/main" id="{7EE5E3C8-4BF2-42E5-0F5F-4175B1A8D06C}"/>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FFF6D6E6-7155-5E29-CFB6-542D55CE3F3D}"/>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28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9505C-4017-9A8D-FE94-F1054863B7FC}"/>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a:t>
            </a:r>
            <a:r>
              <a:rPr lang="en-US" sz="2500" i="1">
                <a:solidFill>
                  <a:srgbClr val="C00000"/>
                </a:solidFill>
                <a:latin typeface="Cambria Math" panose="02040503050406030204" pitchFamily="18" charset="0"/>
                <a:ea typeface="Cambria Math" panose="02040503050406030204" pitchFamily="18" charset="0"/>
              </a:rPr>
              <a:t>gene is not spatially variable</a:t>
            </a:r>
            <a:endParaRPr lang="en-US" sz="2500" i="1" baseline="-25000">
              <a:solidFill>
                <a:srgbClr val="C00000"/>
              </a:solidFill>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a:t>
            </a:r>
            <a:r>
              <a:rPr lang="en-US" sz="2500" i="1">
                <a:solidFill>
                  <a:srgbClr val="00B050"/>
                </a:solidFill>
                <a:latin typeface="Cambria Math" panose="02040503050406030204" pitchFamily="18" charset="0"/>
                <a:ea typeface="Cambria Math" panose="02040503050406030204" pitchFamily="18" charset="0"/>
              </a:rPr>
              <a:t>gene is spatially variable</a:t>
            </a:r>
            <a:endParaRPr lang="en-US" sz="2500" i="1" baseline="-25000">
              <a:solidFill>
                <a:srgbClr val="00B050"/>
              </a:solidFill>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pic>
        <p:nvPicPr>
          <p:cNvPr id="4" name="Content Placeholder 3">
            <a:extLst>
              <a:ext uri="{FF2B5EF4-FFF2-40B4-BE49-F238E27FC236}">
                <a16:creationId xmlns:a16="http://schemas.microsoft.com/office/drawing/2014/main" id="{C7825F45-40DE-5766-7EA3-3ECCF937F642}"/>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2873" r="1340"/>
          <a:stretch/>
        </p:blipFill>
        <p:spPr>
          <a:xfrm>
            <a:off x="2155587" y="2397533"/>
            <a:ext cx="7880826" cy="3030414"/>
          </a:xfrm>
          <a:prstGeom prst="rect">
            <a:avLst/>
          </a:prstGeom>
        </p:spPr>
      </p:pic>
      <p:sp>
        <p:nvSpPr>
          <p:cNvPr id="3" name="TextBox 2">
            <a:extLst>
              <a:ext uri="{FF2B5EF4-FFF2-40B4-BE49-F238E27FC236}">
                <a16:creationId xmlns:a16="http://schemas.microsoft.com/office/drawing/2014/main" id="{688C7951-F1E7-B3CC-076D-3D1C216AC89A}"/>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5" name="TextBox 4">
            <a:extLst>
              <a:ext uri="{FF2B5EF4-FFF2-40B4-BE49-F238E27FC236}">
                <a16:creationId xmlns:a16="http://schemas.microsoft.com/office/drawing/2014/main" id="{B68A9DCA-B52D-420D-13F9-BE450F254318}"/>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8001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p:spTree>
    <p:extLst>
      <p:ext uri="{BB962C8B-B14F-4D97-AF65-F5344CB8AC3E}">
        <p14:creationId xmlns:p14="http://schemas.microsoft.com/office/powerpoint/2010/main" val="245996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E81A50-69E7-03CE-A8BC-2842B2BBC0F6}"/>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4" name="TextBox 3">
            <a:extLst>
              <a:ext uri="{FF2B5EF4-FFF2-40B4-BE49-F238E27FC236}">
                <a16:creationId xmlns:a16="http://schemas.microsoft.com/office/drawing/2014/main" id="{00AC7BD2-2017-F63D-9D6F-AF4BA3C1DB0F}"/>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03547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C88052-0BD3-94ED-CCFD-A0CEA7459974}"/>
              </a:ext>
            </a:extLst>
          </p:cNvPr>
          <p:cNvPicPr>
            <a:picLocks noChangeAspect="1"/>
          </p:cNvPicPr>
          <p:nvPr/>
        </p:nvPicPr>
        <p:blipFill>
          <a:blip r:embed="rId4"/>
          <a:stretch>
            <a:fillRect/>
          </a:stretch>
        </p:blipFill>
        <p:spPr>
          <a:xfrm>
            <a:off x="1304621" y="2702858"/>
            <a:ext cx="9839235" cy="3140890"/>
          </a:xfrm>
          <a:prstGeom prst="rect">
            <a:avLst/>
          </a:prstGeom>
        </p:spPr>
      </p:pic>
      <p:sp>
        <p:nvSpPr>
          <p:cNvPr id="3" name="TextBox 2">
            <a:extLst>
              <a:ext uri="{FF2B5EF4-FFF2-40B4-BE49-F238E27FC236}">
                <a16:creationId xmlns:a16="http://schemas.microsoft.com/office/drawing/2014/main" id="{D0DAC83B-3EA2-C35A-A403-50AC54E346E5}"/>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B6F60E62-94C3-BD28-2BED-D480E3E6C77B}"/>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5447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451F3F-2986-6D37-154A-2E8A888BB2C8}"/>
              </a:ext>
            </a:extLst>
          </p:cNvPr>
          <p:cNvPicPr>
            <a:picLocks noChangeAspect="1"/>
          </p:cNvPicPr>
          <p:nvPr/>
        </p:nvPicPr>
        <p:blipFill>
          <a:blip r:embed="rId4"/>
          <a:stretch>
            <a:fillRect/>
          </a:stretch>
        </p:blipFill>
        <p:spPr>
          <a:xfrm>
            <a:off x="3492616" y="2769679"/>
            <a:ext cx="5206767" cy="936049"/>
          </a:xfrm>
          <a:prstGeom prst="rect">
            <a:avLst/>
          </a:prstGeom>
        </p:spPr>
      </p:pic>
      <p:pic>
        <p:nvPicPr>
          <p:cNvPr id="7" name="Picture 6">
            <a:extLst>
              <a:ext uri="{FF2B5EF4-FFF2-40B4-BE49-F238E27FC236}">
                <a16:creationId xmlns:a16="http://schemas.microsoft.com/office/drawing/2014/main" id="{98A34207-3FEE-5771-3E78-5C09A9AAD13E}"/>
              </a:ext>
            </a:extLst>
          </p:cNvPr>
          <p:cNvPicPr>
            <a:picLocks noChangeAspect="1"/>
          </p:cNvPicPr>
          <p:nvPr/>
        </p:nvPicPr>
        <p:blipFill>
          <a:blip r:embed="rId4"/>
          <a:srcRect r="81948"/>
          <a:stretch/>
        </p:blipFill>
        <p:spPr>
          <a:xfrm>
            <a:off x="3492615" y="3801225"/>
            <a:ext cx="939899" cy="936049"/>
          </a:xfrm>
          <a:prstGeom prst="rect">
            <a:avLst/>
          </a:prstGeom>
        </p:spPr>
      </p:pic>
      <p:sp>
        <p:nvSpPr>
          <p:cNvPr id="9" name="TextBox 8">
            <a:extLst>
              <a:ext uri="{FF2B5EF4-FFF2-40B4-BE49-F238E27FC236}">
                <a16:creationId xmlns:a16="http://schemas.microsoft.com/office/drawing/2014/main" id="{D39D6980-2515-288C-0BB9-5AF4E9395891}"/>
              </a:ext>
            </a:extLst>
          </p:cNvPr>
          <p:cNvSpPr txBox="1"/>
          <p:nvPr/>
        </p:nvSpPr>
        <p:spPr>
          <a:xfrm>
            <a:off x="4432514" y="3853620"/>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 for K-nearest neighbors</a:t>
            </a:r>
            <a:endParaRPr lang="en-US"/>
          </a:p>
        </p:txBody>
      </p:sp>
      <p:pic>
        <p:nvPicPr>
          <p:cNvPr id="12" name="Picture 11">
            <a:extLst>
              <a:ext uri="{FF2B5EF4-FFF2-40B4-BE49-F238E27FC236}">
                <a16:creationId xmlns:a16="http://schemas.microsoft.com/office/drawing/2014/main" id="{28C87915-4F8B-91B2-17E4-4DB0ABA56835}"/>
              </a:ext>
            </a:extLst>
          </p:cNvPr>
          <p:cNvPicPr>
            <a:picLocks noChangeAspect="1"/>
          </p:cNvPicPr>
          <p:nvPr/>
        </p:nvPicPr>
        <p:blipFill>
          <a:blip r:embed="rId4"/>
          <a:srcRect r="84538"/>
          <a:stretch/>
        </p:blipFill>
        <p:spPr>
          <a:xfrm>
            <a:off x="3492616" y="4700407"/>
            <a:ext cx="805064" cy="936049"/>
          </a:xfrm>
          <a:prstGeom prst="rect">
            <a:avLst/>
          </a:prstGeom>
        </p:spPr>
      </p:pic>
      <p:sp>
        <p:nvSpPr>
          <p:cNvPr id="13" name="TextBox 12">
            <a:extLst>
              <a:ext uri="{FF2B5EF4-FFF2-40B4-BE49-F238E27FC236}">
                <a16:creationId xmlns:a16="http://schemas.microsoft.com/office/drawing/2014/main" id="{12FB715A-D595-6404-07FB-054386EB610F}"/>
              </a:ext>
            </a:extLst>
          </p:cNvPr>
          <p:cNvSpPr txBox="1"/>
          <p:nvPr/>
        </p:nvSpPr>
        <p:spPr>
          <a:xfrm>
            <a:off x="4288388" y="4983765"/>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a:t>
            </a:r>
            <a:r>
              <a:rPr lang="en-US" sz="1800" baseline="30000">
                <a:latin typeface="Cambria Math" panose="02040503050406030204" pitchFamily="18" charset="0"/>
                <a:ea typeface="Cambria Math" panose="02040503050406030204" pitchFamily="18" charset="0"/>
              </a:rPr>
              <a:t>2</a:t>
            </a:r>
            <a:endParaRPr lang="en-US" baseline="30000"/>
          </a:p>
        </p:txBody>
      </p:sp>
      <p:sp>
        <p:nvSpPr>
          <p:cNvPr id="14" name="TextBox 13">
            <a:extLst>
              <a:ext uri="{FF2B5EF4-FFF2-40B4-BE49-F238E27FC236}">
                <a16:creationId xmlns:a16="http://schemas.microsoft.com/office/drawing/2014/main" id="{F3C2D5C6-4519-2D01-1BFA-866F707EC967}"/>
              </a:ext>
            </a:extLst>
          </p:cNvPr>
          <p:cNvSpPr txBox="1"/>
          <p:nvPr/>
        </p:nvSpPr>
        <p:spPr>
          <a:xfrm>
            <a:off x="4432514" y="4303211"/>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0 for non-K-nearest neighbors</a:t>
            </a:r>
            <a:endParaRPr lang="en-US"/>
          </a:p>
        </p:txBody>
      </p:sp>
      <p:sp>
        <p:nvSpPr>
          <p:cNvPr id="4" name="TextBox 3">
            <a:extLst>
              <a:ext uri="{FF2B5EF4-FFF2-40B4-BE49-F238E27FC236}">
                <a16:creationId xmlns:a16="http://schemas.microsoft.com/office/drawing/2014/main" id="{8E326AF1-6925-C79C-A2E3-27FF9D491E7F}"/>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8AFE3133-5DE0-BEF9-A2B4-64A1F5621BE5}"/>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93852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136C8-9512-554D-8DD1-22AE66371028}"/>
              </a:ext>
            </a:extLst>
          </p:cNvPr>
          <p:cNvPicPr>
            <a:picLocks noGrp="1" noChangeAspect="1"/>
          </p:cNvPicPr>
          <p:nvPr>
            <p:ph idx="1"/>
          </p:nvPr>
        </p:nvPicPr>
        <p:blipFill>
          <a:blip r:embed="rId3"/>
          <a:stretch>
            <a:fillRect/>
          </a:stretch>
        </p:blipFill>
        <p:spPr>
          <a:xfrm>
            <a:off x="354951" y="558475"/>
            <a:ext cx="11482097" cy="5741049"/>
          </a:xfrm>
          <a:prstGeom prst="rect">
            <a:avLst/>
          </a:prstGeom>
        </p:spPr>
      </p:pic>
      <p:sp>
        <p:nvSpPr>
          <p:cNvPr id="24" name="Rectangle 23">
            <a:extLst>
              <a:ext uri="{FF2B5EF4-FFF2-40B4-BE49-F238E27FC236}">
                <a16:creationId xmlns:a16="http://schemas.microsoft.com/office/drawing/2014/main" id="{E5EEC8F7-7069-C94D-AD99-75CB1B49C7CA}"/>
              </a:ext>
            </a:extLst>
          </p:cNvPr>
          <p:cNvSpPr/>
          <p:nvPr/>
        </p:nvSpPr>
        <p:spPr>
          <a:xfrm>
            <a:off x="1906440" y="527995"/>
            <a:ext cx="4098119" cy="369332"/>
          </a:xfrm>
          <a:prstGeom prst="rect">
            <a:avLst/>
          </a:prstGeom>
        </p:spPr>
        <p:txBody>
          <a:bodyPr wrap="square">
            <a:spAutoFit/>
          </a:bodyPr>
          <a:lstStyle/>
          <a:p>
            <a:r>
              <a:rPr lang="en-US" b="1" dirty="0">
                <a:solidFill>
                  <a:srgbClr val="FFFF00"/>
                </a:solidFill>
              </a:rPr>
              <a:t>https://</a:t>
            </a:r>
            <a:r>
              <a:rPr lang="en-US" b="1" dirty="0" err="1">
                <a:solidFill>
                  <a:srgbClr val="FFFF00"/>
                </a:solidFill>
              </a:rPr>
              <a:t>JEF.works</a:t>
            </a:r>
            <a:r>
              <a:rPr lang="en-US" b="1" dirty="0">
                <a:solidFill>
                  <a:srgbClr val="FFFF00"/>
                </a:solidFill>
              </a:rPr>
              <a:t>/MERINGUE/</a:t>
            </a:r>
          </a:p>
        </p:txBody>
      </p:sp>
      <p:sp>
        <p:nvSpPr>
          <p:cNvPr id="4" name="TextBox 3">
            <a:extLst>
              <a:ext uri="{FF2B5EF4-FFF2-40B4-BE49-F238E27FC236}">
                <a16:creationId xmlns:a16="http://schemas.microsoft.com/office/drawing/2014/main" id="{67CAFBBC-ADFE-4E19-4067-48AF79C616BF}"/>
              </a:ext>
            </a:extLst>
          </p:cNvPr>
          <p:cNvSpPr txBox="1"/>
          <p:nvPr/>
        </p:nvSpPr>
        <p:spPr>
          <a:xfrm>
            <a:off x="8074489" y="6308209"/>
            <a:ext cx="407816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2471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4"/>
          <a:srcRect r="49205"/>
          <a:stretch/>
        </p:blipFill>
        <p:spPr>
          <a:xfrm>
            <a:off x="6397523" y="2000048"/>
            <a:ext cx="3541087" cy="3463939"/>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rot="16200000">
            <a:off x="8364720" y="3413967"/>
            <a:ext cx="4174884" cy="958153"/>
          </a:xfrm>
          <a:prstGeom prst="rect">
            <a:avLst/>
          </a:prstGeom>
        </p:spPr>
        <p:txBody>
          <a:bodyPr wrap="none">
            <a:spAutoFit/>
          </a:bodyPr>
          <a:lstStyle/>
          <a:p>
            <a:pPr algn="ctr"/>
            <a:r>
              <a:rPr lang="en-US" sz="1200">
                <a:solidFill>
                  <a:schemeClr val="bg1">
                    <a:lumMod val="65000"/>
                    <a:lumOff val="35000"/>
                  </a:schemeClr>
                </a:solidFill>
              </a:rPr>
              <a:t>(Fowlkes et al, Cell 2008; </a:t>
            </a:r>
            <a:br>
              <a:rPr lang="en-US" sz="1200">
                <a:solidFill>
                  <a:schemeClr val="bg1">
                    <a:lumMod val="65000"/>
                    <a:lumOff val="35000"/>
                  </a:schemeClr>
                </a:solidFill>
              </a:rPr>
            </a:br>
            <a:r>
              <a:rPr lang="en-US" sz="1200" err="1">
                <a:solidFill>
                  <a:schemeClr val="bg1">
                    <a:lumMod val="65000"/>
                    <a:lumOff val="35000"/>
                  </a:schemeClr>
                </a:solidFill>
              </a:rPr>
              <a:t>Karaiskos</a:t>
            </a:r>
            <a:r>
              <a:rPr lang="en-US" sz="120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rot="16200000">
            <a:off x="1677818" y="3708376"/>
            <a:ext cx="1488997" cy="369332"/>
          </a:xfrm>
          <a:prstGeom prst="rect">
            <a:avLst/>
          </a:prstGeom>
          <a:noFill/>
        </p:spPr>
        <p:txBody>
          <a:bodyPr wrap="none" rtlCol="0">
            <a:spAutoFit/>
          </a:bodyPr>
          <a:lstStyle/>
          <a:p>
            <a:pPr algn="ctr"/>
            <a:r>
              <a:rPr lang="en-US" u="sng"/>
              <a:t>3D drosophila</a:t>
            </a:r>
          </a:p>
        </p:txBody>
      </p:sp>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rot="5400000">
            <a:off x="2927710" y="2434219"/>
            <a:ext cx="3505004" cy="300692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332E68-D205-430A-D7D7-F2963410955F}"/>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3B6159-7BD4-6B94-A7B6-861C974A553F}"/>
                  </a:ext>
                </a:extLst>
              </p14:cNvPr>
              <p14:cNvContentPartPr/>
              <p14:nvPr/>
            </p14:nvContentPartPr>
            <p14:xfrm>
              <a:off x="3880440" y="4719960"/>
              <a:ext cx="317880" cy="254520"/>
            </p14:xfrm>
          </p:contentPart>
        </mc:Choice>
        <mc:Fallback xmlns="">
          <p:pic>
            <p:nvPicPr>
              <p:cNvPr id="7" name="Ink 6">
                <a:extLst>
                  <a:ext uri="{FF2B5EF4-FFF2-40B4-BE49-F238E27FC236}">
                    <a16:creationId xmlns:a16="http://schemas.microsoft.com/office/drawing/2014/main" id="{D63B6159-7BD4-6B94-A7B6-861C974A553F}"/>
                  </a:ext>
                </a:extLst>
              </p:cNvPr>
              <p:cNvPicPr/>
              <p:nvPr/>
            </p:nvPicPr>
            <p:blipFill>
              <a:blip r:embed="rId8"/>
              <a:stretch>
                <a:fillRect/>
              </a:stretch>
            </p:blipFill>
            <p:spPr>
              <a:xfrm>
                <a:off x="3864240" y="4703760"/>
                <a:ext cx="350280" cy="286920"/>
              </a:xfrm>
              <a:prstGeom prst="rect">
                <a:avLst/>
              </a:prstGeom>
            </p:spPr>
          </p:pic>
        </mc:Fallback>
      </mc:AlternateContent>
    </p:spTree>
    <p:extLst>
      <p:ext uri="{BB962C8B-B14F-4D97-AF65-F5344CB8AC3E}">
        <p14:creationId xmlns:p14="http://schemas.microsoft.com/office/powerpoint/2010/main" val="210769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sp>
        <p:nvSpPr>
          <p:cNvPr id="10" name="TextBox 9">
            <a:extLst>
              <a:ext uri="{FF2B5EF4-FFF2-40B4-BE49-F238E27FC236}">
                <a16:creationId xmlns:a16="http://schemas.microsoft.com/office/drawing/2014/main" id="{34C70503-3BE5-C441-8664-682C0AC9B94B}"/>
              </a:ext>
            </a:extLst>
          </p:cNvPr>
          <p:cNvSpPr txBox="1"/>
          <p:nvPr/>
        </p:nvSpPr>
        <p:spPr>
          <a:xfrm rot="16200000">
            <a:off x="8838748" y="3865120"/>
            <a:ext cx="1788182" cy="276999"/>
          </a:xfrm>
          <a:prstGeom prst="rect">
            <a:avLst/>
          </a:prstGeom>
          <a:noFill/>
        </p:spPr>
        <p:txBody>
          <a:bodyPr wrap="none" rtlCol="0">
            <a:spAutoFit/>
          </a:bodyPr>
          <a:lstStyle/>
          <a:p>
            <a:pPr algn="ctr"/>
            <a:r>
              <a:rPr lang="en-US" sz="1200">
                <a:solidFill>
                  <a:schemeClr val="bg1">
                    <a:lumMod val="65000"/>
                    <a:lumOff val="35000"/>
                  </a:schemeClr>
                </a:solidFill>
              </a:rPr>
              <a:t>(Stahl et al, Science 2016)</a:t>
            </a:r>
          </a:p>
        </p:txBody>
      </p:sp>
      <p:sp>
        <p:nvSpPr>
          <p:cNvPr id="12" name="TextBox 11">
            <a:extLst>
              <a:ext uri="{FF2B5EF4-FFF2-40B4-BE49-F238E27FC236}">
                <a16:creationId xmlns:a16="http://schemas.microsoft.com/office/drawing/2014/main" id="{1E8CB863-647C-564C-87E6-818E1494ECB3}"/>
              </a:ext>
            </a:extLst>
          </p:cNvPr>
          <p:cNvSpPr txBox="1"/>
          <p:nvPr/>
        </p:nvSpPr>
        <p:spPr>
          <a:xfrm rot="16200000">
            <a:off x="846293" y="3651099"/>
            <a:ext cx="3165047" cy="425076"/>
          </a:xfrm>
          <a:prstGeom prst="rect">
            <a:avLst/>
          </a:prstGeom>
          <a:noFill/>
        </p:spPr>
        <p:txBody>
          <a:bodyPr wrap="none" rtlCol="0">
            <a:spAutoFit/>
          </a:bodyPr>
          <a:lstStyle/>
          <a:p>
            <a:pPr algn="ctr"/>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a:srcRect b="66780"/>
          <a:stretch/>
        </p:blipFill>
        <p:spPr>
          <a:xfrm>
            <a:off x="5959318" y="2138642"/>
            <a:ext cx="3477185" cy="3584095"/>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5"/>
          <a:srcRect r="62241"/>
          <a:stretch/>
        </p:blipFill>
        <p:spPr>
          <a:xfrm>
            <a:off x="2923828" y="2566465"/>
            <a:ext cx="2982035" cy="259434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C7ADB9-6C09-C232-9072-450A8FFAF194}"/>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D2F796B-83D8-C1DA-C463-2ACDF3F7153B}"/>
                  </a:ext>
                </a:extLst>
              </p14:cNvPr>
              <p14:cNvContentPartPr/>
              <p14:nvPr/>
            </p14:nvContentPartPr>
            <p14:xfrm>
              <a:off x="4127400" y="3647520"/>
              <a:ext cx="776520" cy="261360"/>
            </p14:xfrm>
          </p:contentPart>
        </mc:Choice>
        <mc:Fallback xmlns="">
          <p:pic>
            <p:nvPicPr>
              <p:cNvPr id="5" name="Ink 4">
                <a:extLst>
                  <a:ext uri="{FF2B5EF4-FFF2-40B4-BE49-F238E27FC236}">
                    <a16:creationId xmlns:a16="http://schemas.microsoft.com/office/drawing/2014/main" id="{BD2F796B-83D8-C1DA-C463-2ACDF3F7153B}"/>
                  </a:ext>
                </a:extLst>
              </p:cNvPr>
              <p:cNvPicPr/>
              <p:nvPr/>
            </p:nvPicPr>
            <p:blipFill>
              <a:blip r:embed="rId7"/>
              <a:stretch>
                <a:fillRect/>
              </a:stretch>
            </p:blipFill>
            <p:spPr>
              <a:xfrm>
                <a:off x="4111200" y="3631320"/>
                <a:ext cx="808920" cy="293760"/>
              </a:xfrm>
              <a:prstGeom prst="rect">
                <a:avLst/>
              </a:prstGeom>
            </p:spPr>
          </p:pic>
        </mc:Fallback>
      </mc:AlternateContent>
    </p:spTree>
    <p:extLst>
      <p:ext uri="{BB962C8B-B14F-4D97-AF65-F5344CB8AC3E}">
        <p14:creationId xmlns:p14="http://schemas.microsoft.com/office/powerpoint/2010/main" val="239805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grpSp>
        <p:nvGrpSpPr>
          <p:cNvPr id="7" name="Group 6">
            <a:extLst>
              <a:ext uri="{FF2B5EF4-FFF2-40B4-BE49-F238E27FC236}">
                <a16:creationId xmlns:a16="http://schemas.microsoft.com/office/drawing/2014/main" id="{2185ACFD-F6F3-15F7-AC4B-780878C9B970}"/>
              </a:ext>
            </a:extLst>
          </p:cNvPr>
          <p:cNvGrpSpPr/>
          <p:nvPr/>
        </p:nvGrpSpPr>
        <p:grpSpPr>
          <a:xfrm>
            <a:off x="2786125" y="1995333"/>
            <a:ext cx="6619750" cy="4301074"/>
            <a:chOff x="2732068" y="2044092"/>
            <a:chExt cx="5883702" cy="3822839"/>
          </a:xfrm>
        </p:grpSpPr>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3"/>
            <a:stretch>
              <a:fillRect/>
            </a:stretch>
          </p:blipFill>
          <p:spPr>
            <a:xfrm>
              <a:off x="2732068" y="2325889"/>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4828311" y="5405266"/>
              <a:ext cx="2057400" cy="461665"/>
            </a:xfrm>
            <a:prstGeom prst="rect">
              <a:avLst/>
            </a:prstGeom>
          </p:spPr>
          <p:txBody>
            <a:bodyPr wrap="square">
              <a:spAutoFit/>
            </a:bodyPr>
            <a:lstStyle/>
            <a:p>
              <a:pPr algn="ctr"/>
              <a:r>
                <a:rPr lang="en-US" sz="1200">
                  <a:solidFill>
                    <a:schemeClr val="bg1">
                      <a:lumMod val="65000"/>
                      <a:lumOff val="35000"/>
                    </a:schemeClr>
                  </a:solidFill>
                </a:rPr>
                <a:t>(Moffitt*, </a:t>
              </a:r>
              <a:r>
                <a:rPr lang="en-US" sz="1200" err="1">
                  <a:solidFill>
                    <a:schemeClr val="bg1">
                      <a:lumMod val="65000"/>
                      <a:lumOff val="35000"/>
                    </a:schemeClr>
                  </a:solidFill>
                </a:rPr>
                <a:t>Bambah-Mukku</a:t>
              </a:r>
              <a:r>
                <a:rPr lang="en-US" sz="1200">
                  <a:solidFill>
                    <a:schemeClr val="bg1">
                      <a:lumMod val="65000"/>
                      <a:lumOff val="35000"/>
                    </a:schemeClr>
                  </a:solidFill>
                </a:rPr>
                <a:t>* </a:t>
              </a:r>
            </a:p>
            <a:p>
              <a:pPr algn="ctr"/>
              <a:r>
                <a:rPr lang="en-US" sz="1200">
                  <a:solidFill>
                    <a:schemeClr val="bg1">
                      <a:lumMod val="65000"/>
                      <a:lumOff val="35000"/>
                    </a:schemeClr>
                  </a:solidFill>
                </a:rPr>
                <a:t>et al., Science 2018)</a:t>
              </a:r>
            </a:p>
          </p:txBody>
        </p:sp>
        <p:sp>
          <p:nvSpPr>
            <p:cNvPr id="14" name="TextBox 13">
              <a:extLst>
                <a:ext uri="{FF2B5EF4-FFF2-40B4-BE49-F238E27FC236}">
                  <a16:creationId xmlns:a16="http://schemas.microsoft.com/office/drawing/2014/main" id="{CB55F796-AFF9-3740-9EE5-B853D402028E}"/>
                </a:ext>
              </a:extLst>
            </p:cNvPr>
            <p:cNvSpPr txBox="1"/>
            <p:nvPr/>
          </p:nvSpPr>
          <p:spPr>
            <a:xfrm>
              <a:off x="3556640" y="2044092"/>
              <a:ext cx="4600739" cy="328266"/>
            </a:xfrm>
            <a:prstGeom prst="rect">
              <a:avLst/>
            </a:prstGeom>
            <a:noFill/>
          </p:spPr>
          <p:txBody>
            <a:bodyPr wrap="none" rtlCol="0">
              <a:spAutoFit/>
            </a:bodyPr>
            <a:lstStyle/>
            <a:p>
              <a:pPr algn="ctr"/>
              <a:r>
                <a:rPr lang="en-US" u="sng"/>
                <a:t>Within cell-types in the hypothalamic preoptic region</a:t>
              </a:r>
            </a:p>
          </p:txBody>
        </p:sp>
      </p:gr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FED1BC-873C-177D-1338-FEFA9C1925B6}"/>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p:spTree>
    <p:extLst>
      <p:ext uri="{BB962C8B-B14F-4D97-AF65-F5344CB8AC3E}">
        <p14:creationId xmlns:p14="http://schemas.microsoft.com/office/powerpoint/2010/main" val="1462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7F6-2A42-F877-DE59-CFE7946EF6EC}"/>
              </a:ext>
            </a:extLst>
          </p:cNvPr>
          <p:cNvSpPr>
            <a:spLocks noGrp="1"/>
          </p:cNvSpPr>
          <p:nvPr>
            <p:ph type="title"/>
          </p:nvPr>
        </p:nvSpPr>
        <p:spPr/>
        <p:txBody>
          <a:bodyPr/>
          <a:lstStyle/>
          <a:p>
            <a:r>
              <a:rPr lang="en-US" dirty="0"/>
              <a:t>After processing, data all look like this</a:t>
            </a:r>
          </a:p>
        </p:txBody>
      </p:sp>
    </p:spTree>
    <p:extLst>
      <p:ext uri="{BB962C8B-B14F-4D97-AF65-F5344CB8AC3E}">
        <p14:creationId xmlns:p14="http://schemas.microsoft.com/office/powerpoint/2010/main" val="222002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6BFA416B-2686-2FEE-5E7D-314911062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27" y="2051501"/>
            <a:ext cx="2411719" cy="2754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40124D-01D0-2BEA-C0E9-78267F6D2D35}"/>
              </a:ext>
            </a:extLst>
          </p:cNvPr>
          <p:cNvSpPr txBox="1"/>
          <p:nvPr/>
        </p:nvSpPr>
        <p:spPr>
          <a:xfrm>
            <a:off x="6096000" y="1297846"/>
            <a:ext cx="3305577" cy="369332"/>
          </a:xfrm>
          <a:prstGeom prst="rect">
            <a:avLst/>
          </a:prstGeom>
          <a:noFill/>
        </p:spPr>
        <p:txBody>
          <a:bodyPr wrap="square">
            <a:spAutoFit/>
          </a:bodyPr>
          <a:lstStyle/>
          <a:p>
            <a:r>
              <a:rPr lang="en-US" dirty="0"/>
              <a:t>https://</a:t>
            </a:r>
            <a:r>
              <a:rPr lang="en-US" dirty="0" err="1"/>
              <a:t>jef.works</a:t>
            </a:r>
            <a:r>
              <a:rPr lang="en-US" dirty="0"/>
              <a:t>/MERINGUE/</a:t>
            </a:r>
          </a:p>
        </p:txBody>
      </p:sp>
      <p:sp>
        <p:nvSpPr>
          <p:cNvPr id="6" name="TextBox 5">
            <a:extLst>
              <a:ext uri="{FF2B5EF4-FFF2-40B4-BE49-F238E27FC236}">
                <a16:creationId xmlns:a16="http://schemas.microsoft.com/office/drawing/2014/main" id="{4C76FB84-D328-E46D-7073-D33EC81AB113}"/>
              </a:ext>
            </a:extLst>
          </p:cNvPr>
          <p:cNvSpPr txBox="1"/>
          <p:nvPr/>
        </p:nvSpPr>
        <p:spPr>
          <a:xfrm>
            <a:off x="4110369" y="2051501"/>
            <a:ext cx="7214026" cy="3139321"/>
          </a:xfrm>
          <a:prstGeom prst="rect">
            <a:avLst/>
          </a:prstGeom>
          <a:noFill/>
        </p:spPr>
        <p:txBody>
          <a:bodyPr wrap="none" rtlCol="0">
            <a:spAutoFit/>
          </a:bodyPr>
          <a:lstStyle/>
          <a:p>
            <a:r>
              <a:rPr lang="en-US" dirty="0"/>
              <a:t># </a:t>
            </a:r>
            <a:r>
              <a:rPr lang="en-US" dirty="0" err="1"/>
              <a:t>install.packages</a:t>
            </a:r>
            <a:r>
              <a:rPr lang="en-US" dirty="0"/>
              <a:t>(remotes)</a:t>
            </a:r>
          </a:p>
          <a:p>
            <a:r>
              <a:rPr lang="en-US" dirty="0"/>
              <a:t>require(remotes)</a:t>
            </a:r>
          </a:p>
          <a:p>
            <a:r>
              <a:rPr lang="en-US" dirty="0"/>
              <a:t>remotes::</a:t>
            </a:r>
            <a:r>
              <a:rPr lang="en-US" dirty="0" err="1"/>
              <a:t>install_github</a:t>
            </a:r>
            <a:r>
              <a:rPr lang="en-US" dirty="0"/>
              <a:t>('</a:t>
            </a:r>
            <a:r>
              <a:rPr lang="en-US" dirty="0" err="1"/>
              <a:t>JEFworks</a:t>
            </a:r>
            <a:r>
              <a:rPr lang="en-US" dirty="0"/>
              <a:t>-Lab/</a:t>
            </a:r>
            <a:r>
              <a:rPr lang="en-US" dirty="0" err="1"/>
              <a:t>MERingue</a:t>
            </a:r>
            <a:r>
              <a:rPr lang="en-US" dirty="0"/>
              <a:t>', </a:t>
            </a:r>
            <a:r>
              <a:rPr lang="en-US" dirty="0" err="1"/>
              <a:t>build_vignettes</a:t>
            </a:r>
            <a:r>
              <a:rPr lang="en-US" dirty="0"/>
              <a:t> = FALSE)</a:t>
            </a:r>
          </a:p>
          <a:p>
            <a:endParaRPr lang="en-US" dirty="0"/>
          </a:p>
          <a:p>
            <a:endParaRPr lang="en-US" dirty="0"/>
          </a:p>
          <a:p>
            <a:r>
              <a:rPr lang="en-US" dirty="0"/>
              <a:t>## given position matrix</a:t>
            </a:r>
          </a:p>
          <a:p>
            <a:r>
              <a:rPr lang="en-US" dirty="0"/>
              <a:t>W &lt;- </a:t>
            </a:r>
            <a:r>
              <a:rPr lang="en-US" dirty="0" err="1"/>
              <a:t>getSpatialNeighbors</a:t>
            </a:r>
            <a:r>
              <a:rPr lang="en-US" dirty="0"/>
              <a:t>(pos)</a:t>
            </a:r>
          </a:p>
          <a:p>
            <a:r>
              <a:rPr lang="en-US" dirty="0" err="1"/>
              <a:t>plotNetwork</a:t>
            </a:r>
            <a:r>
              <a:rPr lang="en-US" dirty="0"/>
              <a:t>(pos, W)</a:t>
            </a:r>
          </a:p>
          <a:p>
            <a:endParaRPr lang="en-US" dirty="0"/>
          </a:p>
          <a:p>
            <a:r>
              <a:rPr lang="en-US" dirty="0"/>
              <a:t>## given gene expression vector</a:t>
            </a:r>
          </a:p>
          <a:p>
            <a:r>
              <a:rPr lang="en-US" dirty="0" err="1"/>
              <a:t>moranTest</a:t>
            </a:r>
            <a:r>
              <a:rPr lang="en-US" dirty="0"/>
              <a:t>(gene, W)</a:t>
            </a:r>
          </a:p>
        </p:txBody>
      </p:sp>
    </p:spTree>
    <p:extLst>
      <p:ext uri="{BB962C8B-B14F-4D97-AF65-F5344CB8AC3E}">
        <p14:creationId xmlns:p14="http://schemas.microsoft.com/office/powerpoint/2010/main" val="107884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p:spTree>
    <p:extLst>
      <p:ext uri="{BB962C8B-B14F-4D97-AF65-F5344CB8AC3E}">
        <p14:creationId xmlns:p14="http://schemas.microsoft.com/office/powerpoint/2010/main" val="23626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ADB24-B8EB-16D8-BBA2-F8D3E90C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5870008" y="2237673"/>
            <a:ext cx="4690503" cy="3644160"/>
          </a:xfrm>
          <a:prstGeom prst="rect">
            <a:avLst/>
          </a:prstGeom>
        </p:spPr>
      </p:pic>
      <p:pic>
        <p:nvPicPr>
          <p:cNvPr id="5" name="Picture 4">
            <a:extLst>
              <a:ext uri="{FF2B5EF4-FFF2-40B4-BE49-F238E27FC236}">
                <a16:creationId xmlns:a16="http://schemas.microsoft.com/office/drawing/2014/main" id="{14C4E7C2-B200-2308-E6AD-6D6740CB31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5400000">
            <a:off x="2547573" y="2221311"/>
            <a:ext cx="4667395" cy="3644158"/>
          </a:xfrm>
          <a:prstGeom prst="rect">
            <a:avLst/>
          </a:prstGeom>
        </p:spPr>
      </p:pic>
      <p:sp>
        <p:nvSpPr>
          <p:cNvPr id="8" name="Title 5">
            <a:extLst>
              <a:ext uri="{FF2B5EF4-FFF2-40B4-BE49-F238E27FC236}">
                <a16:creationId xmlns:a16="http://schemas.microsoft.com/office/drawing/2014/main" id="{D8F038B0-FA62-C058-8E63-63BE2C143D4D}"/>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Spatially Variable Genes (SVGs)</a:t>
            </a:r>
          </a:p>
        </p:txBody>
      </p:sp>
      <p:pic>
        <p:nvPicPr>
          <p:cNvPr id="11" name="Picture 10">
            <a:extLst>
              <a:ext uri="{FF2B5EF4-FFF2-40B4-BE49-F238E27FC236}">
                <a16:creationId xmlns:a16="http://schemas.microsoft.com/office/drawing/2014/main" id="{D895C760-8FDF-C5D7-950D-C5CFA37D54D4}"/>
              </a:ext>
            </a:extLst>
          </p:cNvPr>
          <p:cNvPicPr>
            <a:picLocks noChangeAspect="1"/>
          </p:cNvPicPr>
          <p:nvPr/>
        </p:nvPicPr>
        <p:blipFill>
          <a:blip r:embed="rId6"/>
          <a:stretch>
            <a:fillRect/>
          </a:stretch>
        </p:blipFill>
        <p:spPr>
          <a:xfrm rot="16200000">
            <a:off x="1680002" y="3521099"/>
            <a:ext cx="1739900" cy="1018478"/>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28E70A2-ACEC-EF76-622C-C6FEEBD6FFD0}"/>
                  </a:ext>
                </a:extLst>
              </p14:cNvPr>
              <p14:cNvContentPartPr/>
              <p14:nvPr/>
            </p14:nvContentPartPr>
            <p14:xfrm>
              <a:off x="5686920" y="3710880"/>
              <a:ext cx="7200" cy="28800"/>
            </p14:xfrm>
          </p:contentPart>
        </mc:Choice>
        <mc:Fallback xmlns="">
          <p:pic>
            <p:nvPicPr>
              <p:cNvPr id="2" name="Ink 1">
                <a:extLst>
                  <a:ext uri="{FF2B5EF4-FFF2-40B4-BE49-F238E27FC236}">
                    <a16:creationId xmlns:a16="http://schemas.microsoft.com/office/drawing/2014/main" id="{A28E70A2-ACEC-EF76-622C-C6FEEBD6FFD0}"/>
                  </a:ext>
                </a:extLst>
              </p:cNvPr>
              <p:cNvPicPr/>
              <p:nvPr/>
            </p:nvPicPr>
            <p:blipFill>
              <a:blip r:embed="rId8"/>
              <a:stretch>
                <a:fillRect/>
              </a:stretch>
            </p:blipFill>
            <p:spPr>
              <a:xfrm>
                <a:off x="5670720" y="3694680"/>
                <a:ext cx="39600" cy="61200"/>
              </a:xfrm>
              <a:prstGeom prst="rect">
                <a:avLst/>
              </a:prstGeom>
            </p:spPr>
          </p:pic>
        </mc:Fallback>
      </mc:AlternateContent>
    </p:spTree>
    <p:extLst>
      <p:ext uri="{BB962C8B-B14F-4D97-AF65-F5344CB8AC3E}">
        <p14:creationId xmlns:p14="http://schemas.microsoft.com/office/powerpoint/2010/main" val="406501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DA508-B62C-F825-036A-9029881901A1}"/>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Non-Spatially Variable Genes</a:t>
            </a:r>
          </a:p>
        </p:txBody>
      </p:sp>
      <p:pic>
        <p:nvPicPr>
          <p:cNvPr id="7" name="Picture 6">
            <a:extLst>
              <a:ext uri="{FF2B5EF4-FFF2-40B4-BE49-F238E27FC236}">
                <a16:creationId xmlns:a16="http://schemas.microsoft.com/office/drawing/2014/main" id="{EDF7C59A-8DD7-AC0C-DEE0-FA08D3536A93}"/>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4759839" y="823084"/>
            <a:ext cx="4368388" cy="6414508"/>
          </a:xfrm>
          <a:prstGeom prst="rect">
            <a:avLst/>
          </a:prstGeom>
        </p:spPr>
      </p:pic>
      <p:pic>
        <p:nvPicPr>
          <p:cNvPr id="9" name="Picture 8">
            <a:extLst>
              <a:ext uri="{FF2B5EF4-FFF2-40B4-BE49-F238E27FC236}">
                <a16:creationId xmlns:a16="http://schemas.microsoft.com/office/drawing/2014/main" id="{846D96AA-4AC9-5678-84A6-087B386E21C5}"/>
              </a:ext>
            </a:extLst>
          </p:cNvPr>
          <p:cNvPicPr>
            <a:picLocks noChangeAspect="1"/>
          </p:cNvPicPr>
          <p:nvPr/>
        </p:nvPicPr>
        <p:blipFill>
          <a:blip r:embed="rId4"/>
          <a:stretch>
            <a:fillRect/>
          </a:stretch>
        </p:blipFill>
        <p:spPr>
          <a:xfrm rot="16200000">
            <a:off x="1680002" y="3521099"/>
            <a:ext cx="1739900" cy="1018478"/>
          </a:xfrm>
          <a:prstGeom prst="rect">
            <a:avLst/>
          </a:prstGeom>
        </p:spPr>
      </p:pic>
    </p:spTree>
    <p:extLst>
      <p:ext uri="{BB962C8B-B14F-4D97-AF65-F5344CB8AC3E}">
        <p14:creationId xmlns:p14="http://schemas.microsoft.com/office/powerpoint/2010/main" val="261402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082977" y="2941615"/>
            <a:ext cx="10350563" cy="2530138"/>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a:xfrm>
            <a:off x="838200" y="1324239"/>
            <a:ext cx="10515600" cy="1325563"/>
          </a:xfrm>
        </p:spPr>
        <p:txBody>
          <a:bodyPr>
            <a:noAutofit/>
          </a:bodyPr>
          <a:lstStyle/>
          <a:p>
            <a:pPr algn="ctr"/>
            <a:r>
              <a:rPr lang="en-US" sz="150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0BE00580-FDFC-AF13-9AA5-70FF3982DB6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7887A930-0130-493F-6C88-CCCDA79457AE}"/>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040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34933292-6358-36AA-1DA1-770155F9D45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95A9C893-BF18-6653-71F0-1E9B35CE0323}"/>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8842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t="17716" r="47741"/>
          <a:stretch/>
        </p:blipFill>
        <p:spPr>
          <a:xfrm>
            <a:off x="3199086" y="2967081"/>
            <a:ext cx="3045876" cy="3296228"/>
          </a:xfrm>
          <a:prstGeom prst="rect">
            <a:avLst/>
          </a:prstGeom>
        </p:spPr>
      </p:pic>
      <p:sp>
        <p:nvSpPr>
          <p:cNvPr id="4" name="TextBox 3">
            <a:extLst>
              <a:ext uri="{FF2B5EF4-FFF2-40B4-BE49-F238E27FC236}">
                <a16:creationId xmlns:a16="http://schemas.microsoft.com/office/drawing/2014/main" id="{5B554FE2-560D-9A7F-54B2-9A5D6576B390}"/>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F746C493-4608-7012-F40C-A43932E3642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07634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7224</TotalTime>
  <Words>3381</Words>
  <Application>Microsoft Macintosh PowerPoint</Application>
  <PresentationFormat>Widescreen</PresentationFormat>
  <Paragraphs>332</Paragraphs>
  <Slides>36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Times</vt:lpstr>
      <vt:lpstr>Times New Roman</vt:lpstr>
      <vt:lpstr>Office Theme</vt:lpstr>
      <vt:lpstr>Spatially variable gene (SVG) expression analysis</vt:lpstr>
      <vt:lpstr>PowerPoint Presentation</vt:lpstr>
      <vt:lpstr>After processing, data all look like this</vt:lpstr>
      <vt:lpstr>Motivation: Why might we be interested in identifying (cell-type-specific) spatially variable genes/proteins/markers?</vt:lpstr>
      <vt:lpstr>PowerPoint Presentation</vt:lpstr>
      <vt:lpstr>PowerPoint Presentation</vt:lpstr>
      <vt:lpstr>Moran’s I</vt:lpstr>
      <vt:lpstr>Moran’s I</vt:lpstr>
      <vt:lpstr>Moran’s I</vt:lpstr>
      <vt:lpstr>Moran’s I</vt:lpstr>
      <vt:lpstr>Moran’s I</vt:lpstr>
      <vt:lpstr>Moran’s I</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PowerPoint Presentation</vt:lpstr>
      <vt:lpstr>PowerPoint Presentation</vt:lpstr>
      <vt:lpstr>Moran’s I</vt:lpstr>
      <vt:lpstr>Moran’s I</vt:lpstr>
      <vt:lpstr>Moran’s I</vt:lpstr>
      <vt:lpstr>PowerPoint Presentation</vt:lpstr>
      <vt:lpstr>We apply MERINGUE to identify genes with spatially heterogeneous patterns in 2D, 3D, multi-section, and more</vt:lpstr>
      <vt:lpstr>We apply MERINGUE to identify genes with spatially heterogeneous patterns in 2D, 3D, multi-section, and more</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16</cp:revision>
  <dcterms:created xsi:type="dcterms:W3CDTF">2021-10-11T22:48:03Z</dcterms:created>
  <dcterms:modified xsi:type="dcterms:W3CDTF">2026-01-01T21:52:33Z</dcterms:modified>
</cp:coreProperties>
</file>